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5" r:id="rId45"/>
    <p:sldId id="306" r:id="rId46"/>
    <p:sldId id="304" r:id="rId47"/>
    <p:sldId id="262" r:id="rId48"/>
    <p:sldId id="263" r:id="rId49"/>
    <p:sldId id="25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44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F70F04-E2AD-4163-B879-D4503B8A8135}" type="datetimeFigureOut">
              <a:rPr lang="en-US"/>
              <a:pPr>
                <a:defRPr/>
              </a:pPr>
              <a:t>3/16/2007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474E8D-AEA6-430A-B8CB-59C63D5F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152400" y="2133600"/>
            <a:ext cx="56403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 Black" pitchFamily="34" charset="0"/>
                <a:cs typeface="Aharoni" pitchFamily="2" charset="-79"/>
              </a:rPr>
              <a:t>Microsoft Office 2007</a:t>
            </a:r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228600" y="2743200"/>
            <a:ext cx="8839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670300"/>
            <a:ext cx="5029200" cy="304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1"/>
            <a:ext cx="8077200" cy="685799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4648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5502-C608-4B84-8AC0-483B6F20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7580-8388-4869-8362-48AC82814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01613" y="6413500"/>
            <a:ext cx="8418513" cy="646113"/>
          </a:xfrm>
          <a:prstGeom prst="rect">
            <a:avLst/>
          </a:prstGeom>
          <a:noFill/>
        </p:spPr>
      </p:pic>
      <p:cxnSp>
        <p:nvCxnSpPr>
          <p:cNvPr id="5" name="Straight Connector 9"/>
          <p:cNvCxnSpPr/>
          <p:nvPr userDrawn="1"/>
        </p:nvCxnSpPr>
        <p:spPr>
          <a:xfrm>
            <a:off x="0" y="1219200"/>
            <a:ext cx="800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92875"/>
            <a:ext cx="7924800" cy="365125"/>
          </a:xfrm>
        </p:spPr>
        <p:txBody>
          <a:bodyPr/>
          <a:lstStyle>
            <a:lvl1pPr algn="l">
              <a:defRPr b="1"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492875"/>
            <a:ext cx="457200" cy="365125"/>
          </a:xfrm>
        </p:spPr>
        <p:txBody>
          <a:bodyPr/>
          <a:lstStyle>
            <a:lvl1pPr>
              <a:defRPr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986D12-225A-4317-9B40-E2394C42A0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67CDF-EF78-46CB-9723-0E3427096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732A-FEC2-444E-A05E-BC5BCBB0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61E8-7DA6-4A3D-9CED-9B5399830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374F-7343-440D-BE4D-FD7FD2543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1D4B-A3A1-4DD9-9CCD-758E04E04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9EA7-386B-458B-9A83-A1E05D65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44AB2-F4CD-4BF7-9937-E8C9E1683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Microsoft Office 2007: Introductory Concepts and Techniques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73939-A587-43BF-9CE8-5FC821E31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0772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Essential Introduction to Computers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and How to Purchase a Personal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94F30-7756-49C8-90C0-ADA1168541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  <p:pic>
        <p:nvPicPr>
          <p:cNvPr id="23556" name="Content Placeholder 6" descr="FigESS-0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343400"/>
            <a:ext cx="3370263" cy="2036763"/>
          </a:xfrm>
        </p:spPr>
      </p:pic>
      <p:pic>
        <p:nvPicPr>
          <p:cNvPr id="23557" name="Picture 7" descr="FigESS-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28194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8" descr="FigESS-0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371600"/>
            <a:ext cx="3806825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mouse is a pointing device that fits comfortably under the palm of your hand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Pointer or mouse pointer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Most notebook computers come with a touchpad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35690A-B6F3-43A3-8DBE-7E9C2E54FE5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  <p:pic>
        <p:nvPicPr>
          <p:cNvPr id="24581" name="Picture 5" descr="FigESS-07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038600"/>
            <a:ext cx="270668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FigESS-07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733800"/>
            <a:ext cx="291941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FigESS-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291941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system unit is a case that contains electronic components of the computer used to process data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processor (CPU) interprets and carries out the basic instructions that operate a computer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Arithmetic/logic unit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Memory (RAM) consists of electronic components that temporarily stores instructions waiting to be executed by the processor, data needed by those instructions, and the results of processed data</a:t>
            </a:r>
            <a:endParaRPr lang="en-US" dirty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39647-85E8-4AD9-8EC5-021EEAC053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System Unit</a:t>
            </a:r>
            <a:endParaRPr lang="en-US" dirty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960AA-8DE1-47AF-8391-54DE06F6FC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pic>
        <p:nvPicPr>
          <p:cNvPr id="26628" name="Content Placeholder 6" descr="FigESS-09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9050" y="1295400"/>
            <a:ext cx="6108700" cy="48307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Output devices make the information resulting from processing available for 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An impact printer prints by striking an inked ribbon against the paper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Nonimpact printers form characters by means other than striking a ribbon against paper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Inkjet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Photo printers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E8DD7-1836-4B65-850D-16C1CD0981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8165BE-5168-4938-991E-B46FB61F16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  <p:pic>
        <p:nvPicPr>
          <p:cNvPr id="28676" name="Content Placeholder 6" descr="FigESS-1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4191000"/>
            <a:ext cx="2362200" cy="2066925"/>
          </a:xfrm>
        </p:spPr>
      </p:pic>
      <p:pic>
        <p:nvPicPr>
          <p:cNvPr id="28677" name="Picture 7" descr="FigESS-1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FigESS-12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144963"/>
            <a:ext cx="2438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FigESS-12b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371600"/>
            <a:ext cx="28511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display device is an output device that visually conveys text, graphics, and video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Monitor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Flat panel monitor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LCD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CRT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44C02-1173-4DF2-BBEA-7D99B7BF8D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  <p:pic>
        <p:nvPicPr>
          <p:cNvPr id="29701" name="Picture 6" descr="FigESS-13b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0"/>
            <a:ext cx="343058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FigESS-13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810000"/>
            <a:ext cx="28114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AF4FAA-4F4A-4E5B-AED8-943365B146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  <p:pic>
        <p:nvPicPr>
          <p:cNvPr id="30724" name="Content Placeholder 6" descr="FigESS-14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752600"/>
            <a:ext cx="8686800" cy="39751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storage device is used to store instructions, data, and information when they are not being used in memory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Magnetic disks use magnetic particles to store items on a disk’s surface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Formatting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Track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Sectors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Portable storage medium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BEAFC0-AE73-4CFD-B80C-8643E62FD14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  <p:pic>
        <p:nvPicPr>
          <p:cNvPr id="31749" name="Picture 5" descr="FigESS-1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05200"/>
            <a:ext cx="3519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hard disk is a storage device that contains one or more inflexible, circular platters that magnetically store data, instructions, and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Head crash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Backup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89229-6E9F-464E-8A31-430F5366D97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  <p:pic>
        <p:nvPicPr>
          <p:cNvPr id="32773" name="Picture 5" descr="FigESS-1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275" y="2743200"/>
            <a:ext cx="3048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the term computer and discuss the four basic computer operations: input, processing, output, and storage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data and information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 the principal components of the computer and their 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Describe the use of magnetic disks, USB flash drives, and other storage media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 computer software and explain the difference between system software and application software</a:t>
            </a:r>
            <a:endParaRPr lang="en-US" dirty="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4B459-E023-40B6-BF6A-E7FA39FC9F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floppy disk is an inexpensive portable storage medium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ADCADA-12D3-4433-9F1C-DE1F6366D5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  <p:pic>
        <p:nvPicPr>
          <p:cNvPr id="33797" name="Picture 5" descr="FigESS-1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6975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7" descr="FigESS-21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240506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419600" cy="4830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optical disc is a portable storage medium that consists of a flat, round, portable disc made of metal, plastic, and lacquer that is written and read by a laser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8BE043-72E9-4074-BC77-77F1F7F91D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  <p:pic>
        <p:nvPicPr>
          <p:cNvPr id="34822" name="Picture 6" descr="FigESS-21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124200"/>
            <a:ext cx="23510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5" descr="FigESS-21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114800"/>
            <a:ext cx="2466975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Tape is a magnetically coated ribbon of plastic housed in a tape cartridge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Tape drive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0C65E-4008-4A22-B806-D3ADCA6EA0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pic>
        <p:nvPicPr>
          <p:cNvPr id="35845" name="Picture 5" descr="FigESS-2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0"/>
            <a:ext cx="72882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Miniature mobile storage media are rewriteable media usually in the form of a flash memory card, USB flash drive, or a smart card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8E456-FEE1-440C-91B4-DEA03F0903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DAD7C-1EDC-46BE-8953-0FFECE5F65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  <p:pic>
        <p:nvPicPr>
          <p:cNvPr id="37892" name="Picture 7" descr="FigESS-2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594677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Content Placeholder 6" descr="FigESS-2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3200400"/>
            <a:ext cx="2481263" cy="31416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smart card stores data n a thin microprocessor embedded in the card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E03572-7712-43A0-8F33-F2E4A38141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  <p:pic>
        <p:nvPicPr>
          <p:cNvPr id="38917" name="Picture 5" descr="FigESS-2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54625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communications device is a hardware component that enables a computer to send and receive data, instructions, and information to and from one or more computers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Transmission media</a:t>
            </a:r>
            <a:endParaRPr lang="en-US" dirty="0"/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CE8FA-A789-481B-97E6-8F5AA6B4A87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System software consists of programs to control the operations of computer equipment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Operating system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Microsoft Windows Vista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Microsoft Windows XP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Apple Mac OS X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Booting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Graphical user interface (GUI)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Icon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12ABAD-CC00-4BA1-A15D-FE9C2A9DED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  <p:pic>
        <p:nvPicPr>
          <p:cNvPr id="40965" name="Picture 5" descr="FigESS-27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362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Application software consists of programs designed to make users more productive and/or assist them with personal tasks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Word processing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Spreadsheet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Database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Presentation graphics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944891-84A0-484D-8EFD-0612B1C4F3B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Computer Software</a:t>
            </a:r>
            <a:endParaRPr lang="en-US" dirty="0"/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7C4C6D-775A-427E-83F6-614A858B78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  <p:pic>
        <p:nvPicPr>
          <p:cNvPr id="43012" name="Content Placeholder 6" descr="FigESS-29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371600"/>
            <a:ext cx="3276600" cy="2457450"/>
          </a:xfrm>
        </p:spPr>
      </p:pic>
      <p:pic>
        <p:nvPicPr>
          <p:cNvPr id="43013" name="Picture 8" descr="FigESS-3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371600"/>
            <a:ext cx="3263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9" descr="FigESS-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10" descr="FigESS-3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962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7" descr="FigESS-29b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057400"/>
            <a:ext cx="24399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several types of personal computer application software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 computer communications channels and equipment and the Internet and World Wide Web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e-commerce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 how to purchase a personal computer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E3B248-92C6-4EB4-9F0B-C16E059D4F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network is a collection of computers and devices connected together, often wirelessly, via communications devices and transmission media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Local area network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Wide area network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9B69C6-95F3-495B-8D5B-20859E7BB7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  <p:pic>
        <p:nvPicPr>
          <p:cNvPr id="44037" name="Picture 5" descr="FigESS-3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86200"/>
            <a:ext cx="26685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FigESS-3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32004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world’s largest network is the Internet, which is a worldwide collection of networks that connects millions of businesses, government agencies, educational institutions, and individuals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Internet service provider (ISP)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Online service provider (OSP)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Wireless Internet service provider (WISP)</a:t>
            </a:r>
            <a:endParaRPr lang="en-US" dirty="0"/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05BB2E-DC95-41FF-B7FF-B0FE8D4A4A5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World Wide Web contains billions of documents called Web pages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Web page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Web site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Web browser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Uniform Resource Locator (URL)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Hypertext transfer protocol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8F678E-2AE7-4947-874E-29A7BC68E42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  <p:pic>
        <p:nvPicPr>
          <p:cNvPr id="46085" name="Picture 5" descr="FigESS-3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438400"/>
            <a:ext cx="33496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Networks and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you conduct business activities online, you are participating in electronic commerce, also known as e-commerce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Business to consumer (B2C)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Consumer to consumer (C2C)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Business to business (B2B)</a:t>
            </a:r>
            <a:endParaRPr lang="en-US" dirty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C1E4AB-EE17-448D-A42C-B4E447A6AC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Personal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Do you want a desktop computer or mobile computer?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what purposes will you use the computer?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Should the computer be compatible with the computers at school or work?</a:t>
            </a:r>
            <a:endParaRPr lang="en-US" dirty="0"/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7CDCAE-F197-4794-90A4-13A73ABA91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Desktop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the specific software you want to use on your computer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Know the System Requirements of the Operating System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Look for bundled software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Avoid buying the least powerful computer available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upgrades to the mouse, keyboard, monitor, printer, microphone, and speakers</a:t>
            </a:r>
            <a:endParaRPr lang="en-US" dirty="0"/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2732AD-1CD7-4E72-9CEF-92B5CF4754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Desktop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whether you want to use telephone lines or broadband (cable or DSK) to access the Internet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using a dial-up or wireless connection to connect to the Internet, then select an ISP or OSP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a worksheet to compare computers, services, and other considerations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buying a new computer, you have several purchasing options: buying from your school bookstore, a local computer dealer, a local large retail store, or ordering by mail via telephone or the Web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buying a used computer, stay with name brands such as Dell, Gateway, Hewlett-Packard, and  Apple</a:t>
            </a:r>
            <a:endParaRPr lang="en-US" dirty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F15A9-486C-4104-8A76-625C84F253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Desktop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have a computer and are upgrading to a new one, then consider selling or trading in the old one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aware of hidden costs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more than just price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Avoid restocking fees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a credit card to purchase your new computer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purchasing an extended warranty or service plan</a:t>
            </a:r>
            <a:endParaRPr lang="en-US" dirty="0"/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6E03EB-230E-45A3-BBA6-AD91B3532A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Notebook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Purchase a notebook computer with a sufficiently large active-matrix screen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Experiment with different keyboards and pointing devices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sure the notebook computer you purchase has a CD and/or DVD drive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necessary, upgrade the processor, memory, and disk storage at the time of purchase</a:t>
            </a:r>
            <a:endParaRPr lang="en-US" dirty="0"/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DE8EFD-3CAE-4F77-98EE-556AC6A270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Notebook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availability of built-in ports and a port extender on a notebook computer is important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plan to use your notebook computer for note-taking at school or in meetings, consider a notebook computer that converts to a Tablet PC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Purchase a notebook computer with a built-in wireless network connection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are going to use your notebook computer for long periods without access to an electrical outlet, purchase a second battery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BF3678-4BAF-4005-AAA0-A7BA22BBCF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electronic device, operating under the control of instructions stored in its own memory, that can: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Accept data (input)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Process the data according to specified rules (process)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Produce results (output)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Store the results for future use (storage)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65D01E-78E6-4518-B239-13683BDAE4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Notebook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Purchase a well-padded and well-designed carrying case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travel overseas, obtain a set of electrical and telephone adapters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If you plan to connect your notebook computer to a video projector, make sure the notebook computer is compatible with the video projector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improved security, consider a fingerprint scanner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4C9DB5-CBE2-4B0A-ABA1-E32160A687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Tablet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sure the Tablet PC fits your mobile computing needs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Decide whether you want a convertible or pure Tablet PC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 sure the weight and dimensions are conducive to portability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Port availability, battery life, and durability are even more important with a Tablet PC than they are with a notebook computer</a:t>
            </a:r>
            <a:endParaRPr lang="en-US" dirty="0"/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C28CA-6C71-444F-8ECB-92AA0B03099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Tablet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Experiment with different models of the Tablet PC to find the digital pen that works best for you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Check out the comfort level of handwriting in different positions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sure the LCD display device has a resolution high enough to take advantage of Microsoft’s </a:t>
            </a:r>
            <a:r>
              <a:rPr lang="en-US" dirty="0" err="1" smtClean="0"/>
              <a:t>ClearType</a:t>
            </a:r>
            <a:r>
              <a:rPr lang="en-US" dirty="0" smtClean="0"/>
              <a:t> technologies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Test the built-in Tablet PC microphone and speakers</a:t>
            </a:r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E383D-9465-47A6-8887-D4D0611A10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a Tablet 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a Tablet PC with a built-in PC video camera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Review the docking capabilities of the Tablet PC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Wireless access to the Internet and your e-mail is essential with a Tablet PC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Review available accessories to purchase with your Tablet PC</a:t>
            </a:r>
            <a:endParaRPr lang="en-US" dirty="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B18CA3-A130-41FD-A62C-522BCB9E92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</a:t>
            </a:r>
            <a:br>
              <a:rPr lang="en-US" dirty="0" smtClean="0"/>
            </a:br>
            <a:r>
              <a:rPr lang="en-US" dirty="0" smtClean="0"/>
              <a:t>a Personal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the programs you plan to run on your device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Consider how much you want to pay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whether you need wireless access to the Internet and e-mail or mobile telephone capabilities with your device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For wireless devices, determine how and where you will use the service</a:t>
            </a:r>
            <a:endParaRPr lang="en-US" dirty="0"/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8241E-2DEA-49B5-AEC9-70616A7256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</a:t>
            </a:r>
            <a:br>
              <a:rPr lang="en-US" dirty="0" smtClean="0"/>
            </a:br>
            <a:r>
              <a:rPr lang="en-US" dirty="0" smtClean="0"/>
              <a:t>a Personal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Make sure your device has enough memory and storage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Practice with the touch screen, handwriting recognition, and built-in keyboard before deciding on a model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Decide whether you want a color display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Compare battery life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B182AE-6266-42E3-851A-89D4F140CED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Purchase </a:t>
            </a:r>
            <a:br>
              <a:rPr lang="en-US" dirty="0" smtClean="0"/>
            </a:br>
            <a:r>
              <a:rPr lang="en-US" dirty="0" smtClean="0"/>
              <a:t>a Personal Mobile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Seriously consider the importance of ergonomics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Check out the accessories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Decide whether you want additional functionality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Determine whether synchronization of data with other devices or personal computers is important</a:t>
            </a:r>
            <a:endParaRPr lang="en-US" dirty="0"/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0C9D14-0BBD-4A8C-852B-98B20A12DA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the term computer and discuss the four basic computer operations: input, processing, output, and storage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data and information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 the principal components of the computer and their use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Describe the use of magnetic disks, USB flash drives, and other storage media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 computer software and explain the difference between system software and application software</a:t>
            </a:r>
            <a:endParaRPr lang="en-US" dirty="0"/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FA0A52-726F-41C8-B79E-1E3E693F98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several types of personal computer application software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Discuss computer communications channels and equipment and the Internet and World Wide Web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Define e-commerce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Explain how to purchase a personal computer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E6A8A-6D91-4AA2-8854-441DC26D355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80772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Essential Introduction to Computers</a:t>
            </a:r>
            <a:endParaRPr lang="en-US" dirty="0"/>
          </a:p>
        </p:txBody>
      </p:sp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is a Computer?</a:t>
            </a:r>
            <a:endParaRPr lang="en-US" dirty="0"/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5E4F89-AC12-4C6C-BF0B-9671C41CDED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  <p:pic>
        <p:nvPicPr>
          <p:cNvPr id="18436" name="Content Placeholder 6" descr="FigESS-0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447800"/>
            <a:ext cx="6807200" cy="4830763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Does a Computer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Four basic operations compromise the information processing cycle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87A7C-F52F-4F34-8D5A-E4D05BF318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  <p:pic>
        <p:nvPicPr>
          <p:cNvPr id="19461" name="Picture 5" descr="FigESS-0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45339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the Components of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six primary components of a computer are input devices, the processor (control unit and arithmetic/logic unit), memory, output devices, storage devices, and communications devices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processor, memory, and storage devices are housed in a box-like case called the system unit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9C2DC0-E65B-45A0-9AF4-4589B90EEC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What are the Components of a Computer?</a:t>
            </a:r>
            <a:endParaRPr lang="en-US" dirty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05749-C09D-4AC8-B2E6-568E63D6276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  <p:pic>
        <p:nvPicPr>
          <p:cNvPr id="21508" name="Content Placeholder 6" descr="FigESS-03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130"/>
          <a:stretch>
            <a:fillRect/>
          </a:stretch>
        </p:blipFill>
        <p:spPr>
          <a:xfrm>
            <a:off x="2286000" y="1828800"/>
            <a:ext cx="4064000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input device is any hardware component that allows you to enter data, programs, commands, and user responses into a computer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keyboard is an input device that contains keys you press to enter data into the computer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 stylus is a small metal or plastic device that looks like a ballpoint pen, but uses pressure instead of ink to write, draw, or make selections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Smart phones often include a digital camera so users can send pictures and videos to others</a:t>
            </a:r>
            <a:endParaRPr 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Microsoft Office 2007: Introductory Concepts and Techniques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3D9087-CF0D-4EB9-899D-73A06AD93F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2198</Words>
  <Application>Microsoft Office PowerPoint</Application>
  <PresentationFormat>On-screen Show (4:3)</PresentationFormat>
  <Paragraphs>296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Essential Introduction to Computers</vt:lpstr>
      <vt:lpstr>Objectives</vt:lpstr>
      <vt:lpstr>Objectives</vt:lpstr>
      <vt:lpstr>What is a Computer?</vt:lpstr>
      <vt:lpstr>What is a Computer?</vt:lpstr>
      <vt:lpstr>What Does a Computer Do?</vt:lpstr>
      <vt:lpstr>What are the Components of a Computer?</vt:lpstr>
      <vt:lpstr>What are the Components of a Computer?</vt:lpstr>
      <vt:lpstr>Input Devices</vt:lpstr>
      <vt:lpstr>Input Devices</vt:lpstr>
      <vt:lpstr>Input Devices</vt:lpstr>
      <vt:lpstr>System Unit</vt:lpstr>
      <vt:lpstr>System Unit</vt:lpstr>
      <vt:lpstr>Output Devices</vt:lpstr>
      <vt:lpstr>Output Devices</vt:lpstr>
      <vt:lpstr>Display Devices</vt:lpstr>
      <vt:lpstr>Display Devices</vt:lpstr>
      <vt:lpstr>Storage Devices</vt:lpstr>
      <vt:lpstr>Storage Devices</vt:lpstr>
      <vt:lpstr>Storage Devices</vt:lpstr>
      <vt:lpstr>Storage Devices</vt:lpstr>
      <vt:lpstr>Storage Devices</vt:lpstr>
      <vt:lpstr>Storage Devices</vt:lpstr>
      <vt:lpstr>Storage Devices</vt:lpstr>
      <vt:lpstr>Storage Devices</vt:lpstr>
      <vt:lpstr>Communications Devices</vt:lpstr>
      <vt:lpstr>Computer Software</vt:lpstr>
      <vt:lpstr>Computer Software</vt:lpstr>
      <vt:lpstr>Computer Software</vt:lpstr>
      <vt:lpstr>Networks and the Internet</vt:lpstr>
      <vt:lpstr>Networks and the Internet</vt:lpstr>
      <vt:lpstr>Networks and the Internet</vt:lpstr>
      <vt:lpstr>Networks and the Internet</vt:lpstr>
      <vt:lpstr>How to Purchase a Personal Computer</vt:lpstr>
      <vt:lpstr>How to Purchase a Desktop Computer</vt:lpstr>
      <vt:lpstr>How to Purchase a Desktop Computer</vt:lpstr>
      <vt:lpstr>How to Purchase a Desktop Computer</vt:lpstr>
      <vt:lpstr>How to Purchase a Notebook Computer</vt:lpstr>
      <vt:lpstr>How to Purchase a Notebook Computer</vt:lpstr>
      <vt:lpstr>How to Purchase a Notebook Computer</vt:lpstr>
      <vt:lpstr>How to Purchase a Tablet PC</vt:lpstr>
      <vt:lpstr>How to Purchase a Tablet PC</vt:lpstr>
      <vt:lpstr>How to Purchase a Tablet PC</vt:lpstr>
      <vt:lpstr>How to Purchase  a Personal Mobile Device</vt:lpstr>
      <vt:lpstr>How to Purchase  a Personal Mobile Device</vt:lpstr>
      <vt:lpstr>How to Purchase  a Personal Mobile Device</vt:lpstr>
      <vt:lpstr>Summary</vt:lpstr>
      <vt:lpstr>Summary</vt:lpstr>
      <vt:lpstr>Essential Introduction to Computers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160</cp:revision>
  <dcterms:created xsi:type="dcterms:W3CDTF">2007-02-12T19:59:09Z</dcterms:created>
  <dcterms:modified xsi:type="dcterms:W3CDTF">2007-03-16T12:17:06Z</dcterms:modified>
</cp:coreProperties>
</file>